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3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F4AE1B-9430-4D36-86F0-3BF1E7A09037}">
  <a:tblStyle styleId="{E2F4AE1B-9430-4D36-86F0-3BF1E7A090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577D092-C322-4A08-B6F1-2D0622FFA94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33b35a78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33b35a78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f342a419b3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f342a419b3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b635a2c56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b635a2c56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056f4f4dba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056f4f4dba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056f4f4dba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056f4f4dba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056f4f4dba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056f4f4dba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05a668634b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05a668634b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05a668634b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05a668634b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056f4f4dba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056f4f4dba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056f4f4dba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056f4f4dba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b635a2c56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b635a2c56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b635a2c56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b635a2c56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067925" y="1280200"/>
            <a:ext cx="5719200" cy="9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 Popularity System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SWEN 5239 - Agile Software Development</a:t>
            </a:r>
            <a:endParaRPr sz="2000" b="1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3067925" y="2243700"/>
            <a:ext cx="50754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Sadia Alam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Stefan Gamero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Eric Prieto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 Vazquez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1 Cont.</a:t>
            </a:r>
            <a:endParaRPr/>
          </a:p>
        </p:txBody>
      </p:sp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2600" y="1101775"/>
            <a:ext cx="6221299" cy="369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Explanation</a:t>
            </a:r>
            <a:endParaRPr/>
          </a:p>
        </p:txBody>
      </p:sp>
      <p:pic>
        <p:nvPicPr>
          <p:cNvPr id="214" name="Google Shape;2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725" y="1407775"/>
            <a:ext cx="2866400" cy="3609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4"/>
          <p:cNvSpPr/>
          <p:nvPr/>
        </p:nvSpPr>
        <p:spPr>
          <a:xfrm>
            <a:off x="4701175" y="1407775"/>
            <a:ext cx="3848700" cy="8265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“button1_Click()” function - defines the behavior when the “Browse” button is clicked.</a:t>
            </a:r>
            <a:endParaRPr sz="1000">
              <a:solidFill>
                <a:schemeClr val="lt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In this case, a dialog box is opened - allowing the user to browse and select file/s.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216" name="Google Shape;216;p24"/>
          <p:cNvSpPr/>
          <p:nvPr/>
        </p:nvSpPr>
        <p:spPr>
          <a:xfrm>
            <a:off x="4701175" y="2324750"/>
            <a:ext cx="3848700" cy="6483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“button2_Click()” function - defines the behavior when the “Load File” button is clicked. Calling the “LoadCSV() function.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217" name="Google Shape;217;p24"/>
          <p:cNvSpPr/>
          <p:nvPr/>
        </p:nvSpPr>
        <p:spPr>
          <a:xfrm>
            <a:off x="4701175" y="3063525"/>
            <a:ext cx="3848700" cy="19542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“LoadCSV()” function - defines the what will happen after the user clicks the “Load File” button and how the data is displayed in DataGridView.</a:t>
            </a:r>
            <a:endParaRPr sz="1000">
              <a:solidFill>
                <a:schemeClr val="lt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LoadCSV() will return a List data type value.</a:t>
            </a:r>
            <a:endParaRPr sz="1000">
              <a:solidFill>
                <a:schemeClr val="lt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The “csvFile” variable used as a parameter will store the CSV file specified in the application’s textbox.</a:t>
            </a:r>
            <a:endParaRPr sz="1000">
              <a:solidFill>
                <a:schemeClr val="lt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Another variable named “file” is initialized with a File.ReadAllLines() method - which will open the CSV file, reads all lines of the CSV file and stores each line into a string array.</a:t>
            </a:r>
            <a:endParaRPr sz="1000">
              <a:solidFill>
                <a:schemeClr val="lt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1"/>
                </a:solidFill>
              </a:rPr>
              <a:t>Finally, using a Query expression the software will iterate through each of the lines stored in the array  </a:t>
            </a:r>
            <a:endParaRPr sz="1000">
              <a:solidFill>
                <a:schemeClr val="lt1"/>
              </a:solidFill>
            </a:endParaRPr>
          </a:p>
        </p:txBody>
      </p:sp>
      <p:cxnSp>
        <p:nvCxnSpPr>
          <p:cNvPr id="218" name="Google Shape;218;p24"/>
          <p:cNvCxnSpPr/>
          <p:nvPr/>
        </p:nvCxnSpPr>
        <p:spPr>
          <a:xfrm rot="10800000">
            <a:off x="3551550" y="1678975"/>
            <a:ext cx="1149600" cy="0"/>
          </a:xfrm>
          <a:prstGeom prst="straightConnector1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" name="Google Shape;219;p24"/>
          <p:cNvCxnSpPr/>
          <p:nvPr/>
        </p:nvCxnSpPr>
        <p:spPr>
          <a:xfrm rot="10800000">
            <a:off x="3594175" y="2571750"/>
            <a:ext cx="1149600" cy="0"/>
          </a:xfrm>
          <a:prstGeom prst="straightConnector1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" name="Google Shape;220;p24"/>
          <p:cNvCxnSpPr/>
          <p:nvPr/>
        </p:nvCxnSpPr>
        <p:spPr>
          <a:xfrm rot="10800000">
            <a:off x="3125575" y="3209450"/>
            <a:ext cx="1618200" cy="3300"/>
          </a:xfrm>
          <a:prstGeom prst="straightConnector1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1152027" y="386822"/>
            <a:ext cx="1632736" cy="16359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1 Demo</a:t>
            </a:r>
            <a:endParaRPr dirty="0"/>
          </a:p>
        </p:txBody>
      </p:sp>
      <p:pic>
        <p:nvPicPr>
          <p:cNvPr id="2" name="BookReviewSystem_Demo">
            <a:hlinkClick r:id="" action="ppaction://media"/>
            <a:extLst>
              <a:ext uri="{FF2B5EF4-FFF2-40B4-BE49-F238E27FC236}">
                <a16:creationId xmlns:a16="http://schemas.microsoft.com/office/drawing/2014/main" id="{E9B7B322-C77A-C7B3-6D60-0651AAE230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30236" y="507231"/>
            <a:ext cx="5674736" cy="42968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Timeline</a:t>
            </a:r>
            <a:endParaRPr sz="3500"/>
          </a:p>
        </p:txBody>
      </p:sp>
      <p:graphicFrame>
        <p:nvGraphicFramePr>
          <p:cNvPr id="181" name="Google Shape;181;p20"/>
          <p:cNvGraphicFramePr/>
          <p:nvPr/>
        </p:nvGraphicFramePr>
        <p:xfrm>
          <a:off x="988325" y="1658825"/>
          <a:ext cx="6967050" cy="2170100"/>
        </p:xfrm>
        <a:graphic>
          <a:graphicData uri="http://schemas.openxmlformats.org/drawingml/2006/table">
            <a:tbl>
              <a:tblPr bandRow="1">
                <a:noFill/>
                <a:tableStyleId>{D577D092-C322-4A08-B6F1-2D0622FFA946}</a:tableStyleId>
              </a:tblPr>
              <a:tblGrid>
                <a:gridCol w="407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8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Milestone</a:t>
                      </a:r>
                      <a:endParaRPr b="1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Start Date</a:t>
                      </a:r>
                      <a:endParaRPr b="1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End Date</a:t>
                      </a:r>
                      <a:endParaRPr b="1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Data Attributes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02/04/2023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02/05/2023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Project Proposal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02/04/2023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02/08/2023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 Stories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02/08/2023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02/18/2023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 1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02/08/2023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02/18/2023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8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Feature 2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02/18/2023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02/25/2023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Final Delivery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02/25/2023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03/11/2023</a:t>
                      </a:r>
                      <a:endParaRPr sz="1200">
                        <a:solidFill>
                          <a:schemeClr val="lt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73025" marR="73025" marT="0" marB="0">
                    <a:lnL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5305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50"/>
              <a:t>Introduction</a:t>
            </a:r>
            <a:endParaRPr sz="355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Physical libraries and bookstores lack the ability to provide clients with access to other readers' reviews. This application enhances the ability for readers to close the gap between a popular book and a non-popular book. Book Popularity System will also display readers when a book is available and in what format (see Format Example Values). This application can serve as a companion application for people that frequent local bookstores and online readers.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5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Statement of the Problem </a:t>
            </a:r>
            <a:endParaRPr sz="3500"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136925" y="1023250"/>
            <a:ext cx="7254300" cy="39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Need for an application that can efficiently recommend books of interest based on certain search criteria.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35% of people are reading more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75% of Americans are reading at least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one book annually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By 2024 500 million apps downloaded daily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Meet growing needs with recommendations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in a continuously expanding library</a:t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4325" y="1439025"/>
            <a:ext cx="4365825" cy="33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/>
        </p:nvSpPr>
        <p:spPr>
          <a:xfrm>
            <a:off x="5247750" y="4739875"/>
            <a:ext cx="2524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https://basmo.app/reading-statistics/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Research Questions</a:t>
            </a:r>
            <a:endParaRPr sz="3500"/>
          </a:p>
        </p:txBody>
      </p:sp>
      <p:sp>
        <p:nvSpPr>
          <p:cNvPr id="155" name="Google Shape;155;p16"/>
          <p:cNvSpPr txBox="1">
            <a:spLocks noGrp="1"/>
          </p:cNvSpPr>
          <p:nvPr>
            <p:ph type="body" idx="1"/>
          </p:nvPr>
        </p:nvSpPr>
        <p:spPr>
          <a:xfrm>
            <a:off x="731400" y="1430075"/>
            <a:ext cx="4982400" cy="17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925">
                <a:latin typeface="Times New Roman"/>
                <a:ea typeface="Times New Roman"/>
                <a:cs typeface="Times New Roman"/>
                <a:sym typeface="Times New Roman"/>
              </a:rPr>
              <a:t>What are we trying to predict?</a:t>
            </a:r>
            <a:endParaRPr sz="492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925">
                <a:latin typeface="Times New Roman"/>
                <a:ea typeface="Times New Roman"/>
                <a:cs typeface="Times New Roman"/>
                <a:sym typeface="Times New Roman"/>
              </a:rPr>
              <a:t>Which book is most popular/best seller using various attributes given in the dataset?</a:t>
            </a:r>
            <a:r>
              <a:rPr lang="en" sz="4925">
                <a:solidFill>
                  <a:srgbClr val="4F81B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Popular</a:t>
            </a:r>
            <a:endParaRPr sz="4925">
              <a:solidFill>
                <a:srgbClr val="4F81B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925">
                <a:latin typeface="Times New Roman"/>
                <a:ea typeface="Times New Roman"/>
                <a:cs typeface="Times New Roman"/>
                <a:sym typeface="Times New Roman"/>
              </a:rPr>
              <a:t>Which book is not popular or best seller using various attributes given in the dataset? </a:t>
            </a:r>
            <a:r>
              <a:rPr lang="en" sz="4925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Unpopular.</a:t>
            </a:r>
            <a:endParaRPr sz="4925"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925">
                <a:latin typeface="Times New Roman"/>
                <a:ea typeface="Times New Roman"/>
                <a:cs typeface="Times New Roman"/>
                <a:sym typeface="Times New Roman"/>
              </a:rPr>
              <a:t>What are the attributes and its variable types?</a:t>
            </a:r>
            <a:endParaRPr sz="4925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56" name="Google Shape;156;p16"/>
          <p:cNvSpPr txBox="1"/>
          <p:nvPr/>
        </p:nvSpPr>
        <p:spPr>
          <a:xfrm>
            <a:off x="6052500" y="1168625"/>
            <a:ext cx="2360100" cy="22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TYPES:</a:t>
            </a:r>
            <a:endParaRPr sz="11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BookTitle = String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BookRating = Double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AuthorRating = Double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Genre = String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Format = String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Availability = Bool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Number of Reviews = Int</a:t>
            </a:r>
            <a:endParaRPr sz="1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7" name="Google Shape;157;p16"/>
          <p:cNvSpPr txBox="1"/>
          <p:nvPr/>
        </p:nvSpPr>
        <p:spPr>
          <a:xfrm>
            <a:off x="731400" y="3120950"/>
            <a:ext cx="7821000" cy="17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SAMPLE RULES:</a:t>
            </a:r>
            <a:endParaRPr sz="12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Popular List:</a:t>
            </a:r>
            <a:r>
              <a:rPr lang="en" sz="12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BookTitle = Not Null, BookRating &gt;= 4 &amp; AuthorRating &gt;= 4, Genre = Not null, Format = AB &amp; HC || AB &amp; EB || HC &amp; EB || AB &amp; HC &amp; EB, Availability = TRUE,  Number of Reviews &gt;1000. </a:t>
            </a:r>
            <a:endParaRPr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Unpopular List:</a:t>
            </a:r>
            <a:r>
              <a:rPr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BookTitle  = Null || Not Null, BookRating &lt; 4 &amp; AuthorRating &lt; 4, Genre = Null || Not Null, Format = AB || EB || HC, Availability = FALSE,  Number of Reviews &lt;=1000. </a:t>
            </a:r>
            <a:endParaRPr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Where AB = AudioBook, EB = eBook, HC = Hard Copy</a:t>
            </a:r>
            <a:endParaRPr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1128700" y="393750"/>
            <a:ext cx="7671900" cy="5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50"/>
              <a:t>Research Questions: Sample Data Example</a:t>
            </a:r>
            <a:endParaRPr sz="1660"/>
          </a:p>
        </p:txBody>
      </p:sp>
      <p:graphicFrame>
        <p:nvGraphicFramePr>
          <p:cNvPr id="163" name="Google Shape;163;p17"/>
          <p:cNvGraphicFramePr/>
          <p:nvPr/>
        </p:nvGraphicFramePr>
        <p:xfrm>
          <a:off x="445713" y="1154475"/>
          <a:ext cx="8252550" cy="3603840"/>
        </p:xfrm>
        <a:graphic>
          <a:graphicData uri="http://schemas.openxmlformats.org/drawingml/2006/table">
            <a:tbl>
              <a:tblPr bandRow="1">
                <a:noFill/>
                <a:tableStyleId>{E2F4AE1B-9430-4D36-86F0-3BF1E7A09037}</a:tableStyleId>
              </a:tblPr>
              <a:tblGrid>
                <a:gridCol w="42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7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1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0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5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66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721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60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Id</a:t>
                      </a:r>
                      <a:endParaRPr sz="1100" b="1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Book Title</a:t>
                      </a:r>
                      <a:endParaRPr sz="1100" b="1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Book Rating</a:t>
                      </a:r>
                      <a:endParaRPr sz="1100" b="1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Author Overall Rating</a:t>
                      </a:r>
                      <a:endParaRPr sz="1100" b="1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Genre</a:t>
                      </a:r>
                      <a:endParaRPr sz="1100" b="1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Format</a:t>
                      </a:r>
                      <a:endParaRPr sz="1100" b="1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Availability </a:t>
                      </a:r>
                      <a:endParaRPr sz="1100" b="1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Number of Reviews</a:t>
                      </a:r>
                      <a:endParaRPr sz="1100" b="1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Why Has Nobody Told Me This Before?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3.98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3.95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Nonfiction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Audiobook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True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33000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Maid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3.84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3.54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Mystery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Audiobook, Hard copy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True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30453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0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Lessons In Chemistry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4.37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4.37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Fiction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Audiobook, Hard copy, eBook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True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35323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0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All Good People Here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3.91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3.85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Fiction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Audiobook, eBook, Hard copy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False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10357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Thistlefoot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4.02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3.99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Fantasy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Audiobook. eBook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True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1492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3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Measure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4.09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4.01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Fiction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Hard copy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True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7266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Trayvon Generation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4.38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4.11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Nonfiction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eBook, Hard copy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False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1225</a:t>
                      </a:r>
                      <a:endParaRPr sz="11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3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  <a:endParaRPr sz="11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Jackal</a:t>
                      </a:r>
                      <a:endParaRPr sz="11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3.65</a:t>
                      </a:r>
                      <a:endParaRPr sz="11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3.98</a:t>
                      </a:r>
                      <a:endParaRPr sz="11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Horror</a:t>
                      </a:r>
                      <a:endParaRPr sz="11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eBook</a:t>
                      </a:r>
                      <a:endParaRPr sz="11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False</a:t>
                      </a:r>
                      <a:endParaRPr sz="11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CC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1000</a:t>
                      </a:r>
                      <a:endParaRPr sz="1100">
                        <a:solidFill>
                          <a:srgbClr val="CC0000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7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Call Us What We Carry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4.35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4.30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Poetry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Audiobook, Hard copy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True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0000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2634</a:t>
                      </a:r>
                      <a:endParaRPr sz="1100">
                        <a:solidFill>
                          <a:srgbClr val="0000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8575" marR="68575" marT="0" marB="0" anchor="ctr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Intent of the study</a:t>
            </a:r>
            <a:endParaRPr sz="3500"/>
          </a:p>
        </p:txBody>
      </p:sp>
      <p:sp>
        <p:nvSpPr>
          <p:cNvPr id="169" name="Google Shape;169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purpose of this study is to determine which books are popular based on these attributes: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Book Rating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Author Overall Rating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Genre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Format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Availability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Number of Reviews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Methodology</a:t>
            </a:r>
            <a:endParaRPr sz="3500"/>
          </a:p>
        </p:txBody>
      </p:sp>
      <p:sp>
        <p:nvSpPr>
          <p:cNvPr id="175" name="Google Shape;175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SCRUM PROCESS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APPLICATION: Windows Forms App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IDE: Visual Studio 2022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PROGRAMMING LANGUAGE: C#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DATABASE: CSV file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TECHNIQUES: Object oriented programming &amp; Functional programming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1</a:t>
            </a:r>
            <a:endParaRPr/>
          </a:p>
        </p:txBody>
      </p:sp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25" y="1091650"/>
            <a:ext cx="6139449" cy="370217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1"/>
          <p:cNvSpPr/>
          <p:nvPr/>
        </p:nvSpPr>
        <p:spPr>
          <a:xfrm>
            <a:off x="4810925" y="2001850"/>
            <a:ext cx="774900" cy="193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1"/>
          <p:cNvSpPr/>
          <p:nvPr/>
        </p:nvSpPr>
        <p:spPr>
          <a:xfrm>
            <a:off x="6670725" y="1437450"/>
            <a:ext cx="2266800" cy="1610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200">
                <a:solidFill>
                  <a:schemeClr val="lt1"/>
                </a:solidFill>
              </a:rPr>
              <a:t>The user will click the “Browse” button and navigate to the desired CSV file to load into the application</a:t>
            </a:r>
            <a:endParaRPr sz="1200">
              <a:solidFill>
                <a:schemeClr val="lt1"/>
              </a:solidFill>
            </a:endParaRPr>
          </a:p>
        </p:txBody>
      </p:sp>
      <p:cxnSp>
        <p:nvCxnSpPr>
          <p:cNvPr id="190" name="Google Shape;190;p21"/>
          <p:cNvCxnSpPr>
            <a:endCxn id="188" idx="3"/>
          </p:cNvCxnSpPr>
          <p:nvPr/>
        </p:nvCxnSpPr>
        <p:spPr>
          <a:xfrm flipH="1">
            <a:off x="5585825" y="1943650"/>
            <a:ext cx="1071900" cy="155100"/>
          </a:xfrm>
          <a:prstGeom prst="straightConnector1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1 Cont.</a:t>
            </a:r>
            <a:endParaRPr/>
          </a:p>
        </p:txBody>
      </p:sp>
      <p:pic>
        <p:nvPicPr>
          <p:cNvPr id="196" name="Google Shape;19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50" y="1377975"/>
            <a:ext cx="4346926" cy="317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9475" y="1625300"/>
            <a:ext cx="4023276" cy="161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2"/>
          <p:cNvSpPr/>
          <p:nvPr/>
        </p:nvSpPr>
        <p:spPr>
          <a:xfrm>
            <a:off x="3151325" y="4307225"/>
            <a:ext cx="497400" cy="193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4799475" y="3345050"/>
            <a:ext cx="4023300" cy="977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lt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" sz="1100">
                <a:solidFill>
                  <a:schemeClr val="lt1"/>
                </a:solidFill>
              </a:rPr>
              <a:t>Once the user press “Open” the CSV file will be loaded into the application.</a:t>
            </a:r>
            <a:endParaRPr sz="1100">
              <a:solidFill>
                <a:schemeClr val="lt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" sz="1100">
                <a:solidFill>
                  <a:schemeClr val="lt1"/>
                </a:solidFill>
              </a:rPr>
              <a:t>The user will then press “Load File” in order to view the content of the file within the DataGridView</a:t>
            </a:r>
            <a:r>
              <a:rPr lang="en" sz="1200">
                <a:solidFill>
                  <a:schemeClr val="lt1"/>
                </a:solidFill>
              </a:rPr>
              <a:t> </a:t>
            </a:r>
            <a:endParaRPr sz="1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8308075" y="2619175"/>
            <a:ext cx="497400" cy="193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4F81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" name="Google Shape;201;p22"/>
          <p:cNvCxnSpPr>
            <a:stCxn id="199" idx="1"/>
            <a:endCxn id="198" idx="3"/>
          </p:cNvCxnSpPr>
          <p:nvPr/>
        </p:nvCxnSpPr>
        <p:spPr>
          <a:xfrm flipH="1">
            <a:off x="3648675" y="3833900"/>
            <a:ext cx="1150800" cy="570300"/>
          </a:xfrm>
          <a:prstGeom prst="straightConnector1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2" name="Google Shape;202;p22"/>
          <p:cNvCxnSpPr>
            <a:endCxn id="200" idx="2"/>
          </p:cNvCxnSpPr>
          <p:nvPr/>
        </p:nvCxnSpPr>
        <p:spPr>
          <a:xfrm rot="10800000">
            <a:off x="8556775" y="2812975"/>
            <a:ext cx="38100" cy="538500"/>
          </a:xfrm>
          <a:prstGeom prst="straightConnector1">
            <a:avLst/>
          </a:prstGeom>
          <a:noFill/>
          <a:ln w="9525" cap="flat" cmpd="sng">
            <a:solidFill>
              <a:srgbClr val="4F81BD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833</Words>
  <Application>Microsoft Office PowerPoint</Application>
  <PresentationFormat>On-screen Show (16:9)</PresentationFormat>
  <Paragraphs>174</Paragraphs>
  <Slides>13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Times New Roman</vt:lpstr>
      <vt:lpstr>Lato</vt:lpstr>
      <vt:lpstr>Montserrat</vt:lpstr>
      <vt:lpstr>Arial</vt:lpstr>
      <vt:lpstr>Focus</vt:lpstr>
      <vt:lpstr>Book Popularity System SWEN 5239 - Agile Software Development</vt:lpstr>
      <vt:lpstr>Introduction</vt:lpstr>
      <vt:lpstr>Statement of the Problem </vt:lpstr>
      <vt:lpstr>Research Questions</vt:lpstr>
      <vt:lpstr>Research Questions: Sample Data Example</vt:lpstr>
      <vt:lpstr>Intent of the study</vt:lpstr>
      <vt:lpstr>Methodology</vt:lpstr>
      <vt:lpstr>Feature 1</vt:lpstr>
      <vt:lpstr>Feature 1 Cont.</vt:lpstr>
      <vt:lpstr>Feature 1 Cont.</vt:lpstr>
      <vt:lpstr>Code Explanation</vt:lpstr>
      <vt:lpstr>Feature 1 Demo</vt:lpstr>
      <vt:lpstr>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 Popularity System SWEN 5239 - Agile Software Development</dc:title>
  <cp:lastModifiedBy>Alam, Sadia Akhter</cp:lastModifiedBy>
  <cp:revision>3</cp:revision>
  <dcterms:modified xsi:type="dcterms:W3CDTF">2023-02-18T04:26:41Z</dcterms:modified>
</cp:coreProperties>
</file>